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73" r:id="rId3"/>
    <p:sldId id="265" r:id="rId4"/>
    <p:sldId id="266" r:id="rId5"/>
    <p:sldId id="262" r:id="rId6"/>
    <p:sldId id="275" r:id="rId7"/>
    <p:sldId id="276" r:id="rId8"/>
    <p:sldId id="268" r:id="rId9"/>
    <p:sldId id="274" r:id="rId10"/>
    <p:sldId id="267" r:id="rId11"/>
    <p:sldId id="270" r:id="rId12"/>
    <p:sldId id="271" r:id="rId13"/>
    <p:sldId id="272" r:id="rId14"/>
    <p:sldId id="260" r:id="rId15"/>
  </p:sldIdLst>
  <p:sldSz cx="12188825" cy="6858000"/>
  <p:notesSz cx="6797675" cy="9926638"/>
  <p:embeddedFontLst>
    <p:embeddedFont>
      <p:font typeface="AU Passata" panose="020B0503030502030804" pitchFamily="34" charset="77"/>
      <p:regular r:id="rId18"/>
      <p:bold r:id="rId19"/>
    </p:embeddedFont>
    <p:embeddedFont>
      <p:font typeface="AU Passata Light" panose="020B0303030902030804" pitchFamily="34" charset="77"/>
      <p:regular r:id="rId20"/>
      <p:bold r:id="rId21"/>
    </p:embeddedFont>
    <p:embeddedFont>
      <p:font typeface="AU Peto" pitchFamily="82" charset="7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Wingdings 3" pitchFamily="2" charset="2"/>
      <p:regular r:id="rId32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42" autoAdjust="0"/>
    <p:restoredTop sz="93497" autoAdjust="0"/>
  </p:normalViewPr>
  <p:slideViewPr>
    <p:cSldViewPr snapToObjects="1" showGuides="1">
      <p:cViewPr varScale="1">
        <p:scale>
          <a:sx n="178" d="100"/>
          <a:sy n="178" d="100"/>
        </p:scale>
        <p:origin x="184" y="48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- </a:t>
            </a:r>
            <a:r>
              <a:rPr lang="en-GB" dirty="0"/>
              <a:t>H</a:t>
            </a:r>
            <a:r>
              <a:rPr lang="en-DK" dirty="0"/>
              <a:t>vem er jeg ? </a:t>
            </a:r>
            <a:br>
              <a:rPr lang="en-DK" dirty="0"/>
            </a:br>
            <a:r>
              <a:rPr lang="en-DK" dirty="0"/>
              <a:t>- Hvad kan I bruge mig til?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175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230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164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64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74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i="1" dirty="0"/>
              <a:t>Projektforløb + Avanceret Videnskabsteori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071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Nogle skal have lukket hullerne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deres</a:t>
            </a:r>
            <a:r>
              <a:rPr lang="en-GB" dirty="0"/>
              <a:t> </a:t>
            </a:r>
            <a:r>
              <a:rPr lang="en-GB" dirty="0" err="1"/>
              <a:t>eksisterende</a:t>
            </a:r>
            <a:r>
              <a:rPr lang="en-GB" dirty="0"/>
              <a:t> </a:t>
            </a:r>
            <a:r>
              <a:rPr lang="en-GB" dirty="0" err="1"/>
              <a:t>efteruddannelse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andre</a:t>
            </a:r>
            <a:r>
              <a:rPr lang="en-GB" dirty="0"/>
              <a:t> starter </a:t>
            </a:r>
            <a:r>
              <a:rPr lang="en-GB" dirty="0" err="1"/>
              <a:t>helt</a:t>
            </a:r>
            <a:r>
              <a:rPr lang="en-GB" dirty="0"/>
              <a:t> </a:t>
            </a:r>
            <a:r>
              <a:rPr lang="en-GB" dirty="0" err="1"/>
              <a:t>forfra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0251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20. januar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Faglig koordinator for Master i Informatikundervisning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Christine Andersen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66014860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20. januar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Faglig koordinator for Master i Informatikundervisning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Christine Andersen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3599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20. januar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Faglig koordinator for Master i Informatikundervisning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Christine Andersen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3023205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210121260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Ida Christine Andersen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20. januar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Faglig koordinator for Master i Informatikundervisning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09.05.2022</a:t>
            </a:fld>
            <a:r>
              <a:rPr lang="da-DK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lmeld.dk/informatikkonference/conference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iu@cs.au.dk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25.png"/><Relationship Id="rId5" Type="http://schemas.openxmlformats.org/officeDocument/2006/relationships/hyperlink" Target="https://www.au.dk/evu/nat-tech/master/informatikundervisning/" TargetMode="External"/><Relationship Id="rId4" Type="http://schemas.openxmlformats.org/officeDocument/2006/relationships/hyperlink" Target="https://cs.au.dk/mi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19.emf"/><Relationship Id="rId4" Type="http://schemas.openxmlformats.org/officeDocument/2006/relationships/hyperlink" Target="https://www.retsinformation.dk/eli/retsinfo/2018/969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da-DK" dirty="0"/>
              <a:t>Master i informatikundervisning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Andre kurser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trike="sngStrike" dirty="0"/>
              <a:t>Fundamentale Begreber i informatikken</a:t>
            </a:r>
            <a:r>
              <a:rPr lang="da-DK" dirty="0"/>
              <a:t> er blevet til </a:t>
            </a:r>
            <a:br>
              <a:rPr lang="da-DK" dirty="0"/>
            </a:br>
            <a:r>
              <a:rPr lang="da-DK" i="1" dirty="0"/>
              <a:t>‘Digital teknologiforståelse for gymnasielærere’</a:t>
            </a:r>
            <a:br>
              <a:rPr lang="da-DK" dirty="0"/>
            </a:br>
            <a:r>
              <a:rPr lang="da-DK" dirty="0"/>
              <a:t> (10 ECTS) på KU E22</a:t>
            </a:r>
            <a:br>
              <a:rPr lang="da-DK" dirty="0"/>
            </a:br>
            <a:r>
              <a:rPr lang="da-DK" dirty="0"/>
              <a:t>Bredt introducerende for alle gymnasielærere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Informatikkens fagdidaktik (5 ECTS) på AU i F23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Videnskabsteori for informatikfaget (5 ECTS) på KU</a:t>
            </a:r>
            <a:br>
              <a:rPr lang="da-DK" dirty="0"/>
            </a:br>
            <a:r>
              <a:rPr lang="da-DK" dirty="0"/>
              <a:t>Sommerkursus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buNone/>
            </a:pPr>
            <a:endParaRPr lang="da-DK" dirty="0"/>
          </a:p>
          <a:p>
            <a:pPr>
              <a:buNone/>
            </a:pP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0782C4-C5D2-C648-A095-E4FF0760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t="20291" r="21240" b="18999"/>
          <a:stretch/>
        </p:blipFill>
        <p:spPr>
          <a:xfrm>
            <a:off x="7390556" y="2204864"/>
            <a:ext cx="3384376" cy="338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208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Arrangementer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5780" y="1960079"/>
            <a:ext cx="10800383" cy="39374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Informatikkonference, </a:t>
            </a:r>
            <a:r>
              <a:rPr lang="da-DK" dirty="0" err="1"/>
              <a:t>Nov</a:t>
            </a:r>
            <a:r>
              <a:rPr lang="da-DK" dirty="0"/>
              <a:t> 15-16</a:t>
            </a:r>
            <a:br>
              <a:rPr lang="da-DK" dirty="0"/>
            </a:br>
            <a:r>
              <a:rPr lang="da-DK" dirty="0"/>
              <a:t>på Hotel Legoland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Tilmeld jer: </a:t>
            </a:r>
            <a:br>
              <a:rPr lang="da-DK" dirty="0"/>
            </a:br>
            <a:r>
              <a:rPr lang="da-DK" dirty="0">
                <a:hlinkClick r:id="rId3"/>
              </a:rPr>
              <a:t>https://www.tilmeld.dk/informatikkonference/</a:t>
            </a:r>
            <a:br>
              <a:rPr lang="da-DK" dirty="0">
                <a:hlinkClick r:id="rId3"/>
              </a:rPr>
            </a:br>
            <a:r>
              <a:rPr lang="da-DK" dirty="0">
                <a:hlinkClick r:id="rId3"/>
              </a:rPr>
              <a:t>conference</a:t>
            </a:r>
            <a:r>
              <a:rPr lang="da-DK" dirty="0"/>
              <a:t> </a:t>
            </a:r>
          </a:p>
          <a:p>
            <a:pPr>
              <a:buNone/>
            </a:pPr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A048C-2511-9696-B6F2-2977DD82D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0"/>
            <a:ext cx="484839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129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Find Inspiration: </a:t>
            </a:r>
            <a:r>
              <a:rPr lang="da-DK" dirty="0" err="1"/>
              <a:t>GRASPIT.Dk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BA4CA-71F9-F5AF-9358-9571C13464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/>
          <a:stretch/>
        </p:blipFill>
        <p:spPr>
          <a:xfrm>
            <a:off x="1773932" y="1458443"/>
            <a:ext cx="8424936" cy="5388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250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Spørgsmål?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  <a:p>
            <a:endParaRPr lang="da-DK" dirty="0"/>
          </a:p>
          <a:p>
            <a:pPr>
              <a:buNone/>
            </a:pPr>
            <a:endParaRPr lang="da-DK" dirty="0"/>
          </a:p>
          <a:p>
            <a:pPr>
              <a:buNone/>
            </a:pPr>
            <a:endParaRPr lang="da-DK" dirty="0"/>
          </a:p>
          <a:p>
            <a:endParaRPr lang="da-DK" dirty="0"/>
          </a:p>
          <a:p>
            <a:r>
              <a:rPr lang="da-DK" dirty="0"/>
              <a:t>Skriv til mig:  </a:t>
            </a:r>
            <a:r>
              <a:rPr lang="da-DK" dirty="0">
                <a:hlinkClick r:id="rId3"/>
              </a:rPr>
              <a:t>miu@cs.au.dk</a:t>
            </a:r>
            <a:endParaRPr lang="da-DK" dirty="0"/>
          </a:p>
          <a:p>
            <a:endParaRPr lang="da-DK" dirty="0"/>
          </a:p>
          <a:p>
            <a:r>
              <a:rPr lang="da-DK" dirty="0"/>
              <a:t>Læs mere:</a:t>
            </a:r>
          </a:p>
          <a:p>
            <a:r>
              <a:rPr lang="da-DK" dirty="0">
                <a:hlinkClick r:id="rId4"/>
              </a:rPr>
              <a:t>https://cs.au.dk/miu/</a:t>
            </a:r>
            <a:r>
              <a:rPr lang="da-DK" dirty="0"/>
              <a:t> </a:t>
            </a:r>
          </a:p>
          <a:p>
            <a:r>
              <a:rPr lang="da-DK" dirty="0">
                <a:hlinkClick r:id="rId5"/>
              </a:rPr>
              <a:t>https://www.au.dk/evu/nat-tech/master/informatikundervisning/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DF294-DE11-434C-8043-F658BDE57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2060848"/>
            <a:ext cx="3384376" cy="3384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5134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2209-DFED-D746-B24A-0262BF5A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Koordinator og vejleder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1234-9542-BB4B-A0CC-2DFCA2D20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4892549" cy="39374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Faglig koordinator for </a:t>
            </a:r>
            <a:br>
              <a:rPr lang="da-DK" dirty="0"/>
            </a:br>
            <a:r>
              <a:rPr lang="da-DK" dirty="0"/>
              <a:t>Institut for Datalogi, Aarhus Universitet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Cand.IT</a:t>
            </a:r>
            <a:r>
              <a:rPr lang="da-DK" dirty="0"/>
              <a:t> i Informationsvidenskab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buNone/>
            </a:pPr>
            <a:endParaRPr lang="da-DK" dirty="0"/>
          </a:p>
          <a:p>
            <a:pPr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813AB-617D-EC42-A251-891C9924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54F43-C7DD-4842-BBE1-B941253181E2}" type="datetime1">
              <a:rPr lang="da-DK" smtClean="0"/>
              <a:t>09.05.2022</a:t>
            </a:fld>
            <a:r>
              <a:rPr lang="da-DK"/>
              <a:t>20-01-2021</a:t>
            </a: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B7760-44CD-0CA7-A4B1-9DC688CD6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628800"/>
            <a:ext cx="3263098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0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Informatik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775BAC0-1733-7E4B-9136-671642ED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1458443"/>
            <a:ext cx="6275815" cy="4706861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72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Mangel på Undervisere i Informatik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3B1AF-34A1-2249-94A2-F120C5449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204500"/>
            <a:ext cx="2880320" cy="437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0D2034-F72D-D449-9920-A83DDD760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2053543"/>
            <a:ext cx="3269574" cy="691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378AA7-2F25-4440-B784-CB13D0D6E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1" y="1844824"/>
            <a:ext cx="2880321" cy="1072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AB728-6793-9B46-BBDF-86DABF23A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3211047"/>
            <a:ext cx="2736304" cy="7324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F2AAD-AD4C-0047-9054-50E40F2B5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505" y="3248459"/>
            <a:ext cx="1750419" cy="732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5DCFCB-61D3-9344-B85F-6C656ABE0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91" y="3281257"/>
            <a:ext cx="3154040" cy="78851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5F34A3A1-FC40-9545-AA33-ABF247BA89C9}"/>
              </a:ext>
            </a:extLst>
          </p:cNvPr>
          <p:cNvSpPr/>
          <p:nvPr/>
        </p:nvSpPr>
        <p:spPr bwMode="auto">
          <a:xfrm rot="5400000">
            <a:off x="5700154" y="807900"/>
            <a:ext cx="788511" cy="8102487"/>
          </a:xfrm>
          <a:prstGeom prst="rightBrace">
            <a:avLst/>
          </a:prstGeom>
          <a:ln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0 w 788511"/>
                      <a:gd name="connsiteY0" fmla="*/ 0 h 8102487"/>
                      <a:gd name="connsiteX1" fmla="*/ 394256 w 788511"/>
                      <a:gd name="connsiteY1" fmla="*/ 65707 h 8102487"/>
                      <a:gd name="connsiteX2" fmla="*/ 394256 w 788511"/>
                      <a:gd name="connsiteY2" fmla="*/ 3985537 h 8102487"/>
                      <a:gd name="connsiteX3" fmla="*/ 788512 w 788511"/>
                      <a:gd name="connsiteY3" fmla="*/ 4051244 h 8102487"/>
                      <a:gd name="connsiteX4" fmla="*/ 394256 w 788511"/>
                      <a:gd name="connsiteY4" fmla="*/ 4116951 h 8102487"/>
                      <a:gd name="connsiteX5" fmla="*/ 394256 w 788511"/>
                      <a:gd name="connsiteY5" fmla="*/ 8036780 h 8102487"/>
                      <a:gd name="connsiteX6" fmla="*/ 0 w 788511"/>
                      <a:gd name="connsiteY6" fmla="*/ 8102487 h 8102487"/>
                      <a:gd name="connsiteX7" fmla="*/ 0 w 788511"/>
                      <a:gd name="connsiteY7" fmla="*/ 0 h 8102487"/>
                      <a:gd name="connsiteX0" fmla="*/ 0 w 788511"/>
                      <a:gd name="connsiteY0" fmla="*/ 0 h 8102487"/>
                      <a:gd name="connsiteX1" fmla="*/ 394256 w 788511"/>
                      <a:gd name="connsiteY1" fmla="*/ 65707 h 8102487"/>
                      <a:gd name="connsiteX2" fmla="*/ 394256 w 788511"/>
                      <a:gd name="connsiteY2" fmla="*/ 3985537 h 8102487"/>
                      <a:gd name="connsiteX3" fmla="*/ 788512 w 788511"/>
                      <a:gd name="connsiteY3" fmla="*/ 4051244 h 8102487"/>
                      <a:gd name="connsiteX4" fmla="*/ 394256 w 788511"/>
                      <a:gd name="connsiteY4" fmla="*/ 4116951 h 8102487"/>
                      <a:gd name="connsiteX5" fmla="*/ 394256 w 788511"/>
                      <a:gd name="connsiteY5" fmla="*/ 8036780 h 8102487"/>
                      <a:gd name="connsiteX6" fmla="*/ 0 w 788511"/>
                      <a:gd name="connsiteY6" fmla="*/ 8102487 h 8102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8511" h="8102487" stroke="0" extrusionOk="0">
                        <a:moveTo>
                          <a:pt x="0" y="0"/>
                        </a:moveTo>
                        <a:cubicBezTo>
                          <a:pt x="217274" y="-1847"/>
                          <a:pt x="391900" y="28740"/>
                          <a:pt x="394256" y="65707"/>
                        </a:cubicBezTo>
                        <a:cubicBezTo>
                          <a:pt x="536000" y="953401"/>
                          <a:pt x="426850" y="2931651"/>
                          <a:pt x="394256" y="3985537"/>
                        </a:cubicBezTo>
                        <a:cubicBezTo>
                          <a:pt x="391611" y="4040210"/>
                          <a:pt x="573026" y="4044036"/>
                          <a:pt x="788512" y="4051244"/>
                        </a:cubicBezTo>
                        <a:cubicBezTo>
                          <a:pt x="567187" y="4050824"/>
                          <a:pt x="392893" y="4079344"/>
                          <a:pt x="394256" y="4116951"/>
                        </a:cubicBezTo>
                        <a:cubicBezTo>
                          <a:pt x="551045" y="5251483"/>
                          <a:pt x="267581" y="7530532"/>
                          <a:pt x="394256" y="8036780"/>
                        </a:cubicBezTo>
                        <a:cubicBezTo>
                          <a:pt x="371417" y="8070100"/>
                          <a:pt x="191161" y="8101003"/>
                          <a:pt x="0" y="8102487"/>
                        </a:cubicBezTo>
                        <a:cubicBezTo>
                          <a:pt x="82410" y="4956971"/>
                          <a:pt x="81327" y="1000838"/>
                          <a:pt x="0" y="0"/>
                        </a:cubicBezTo>
                        <a:close/>
                      </a:path>
                      <a:path w="788511" h="8102487" fill="none" extrusionOk="0">
                        <a:moveTo>
                          <a:pt x="0" y="0"/>
                        </a:moveTo>
                        <a:cubicBezTo>
                          <a:pt x="218472" y="-3821"/>
                          <a:pt x="393386" y="29950"/>
                          <a:pt x="394256" y="65707"/>
                        </a:cubicBezTo>
                        <a:cubicBezTo>
                          <a:pt x="458890" y="974498"/>
                          <a:pt x="319524" y="2526723"/>
                          <a:pt x="394256" y="3985537"/>
                        </a:cubicBezTo>
                        <a:cubicBezTo>
                          <a:pt x="392140" y="4033760"/>
                          <a:pt x="568828" y="4021721"/>
                          <a:pt x="788512" y="4051244"/>
                        </a:cubicBezTo>
                        <a:cubicBezTo>
                          <a:pt x="574177" y="4047428"/>
                          <a:pt x="390567" y="4083734"/>
                          <a:pt x="394256" y="4116951"/>
                        </a:cubicBezTo>
                        <a:cubicBezTo>
                          <a:pt x="518000" y="5402132"/>
                          <a:pt x="385867" y="6813361"/>
                          <a:pt x="394256" y="8036780"/>
                        </a:cubicBezTo>
                        <a:cubicBezTo>
                          <a:pt x="386249" y="8061489"/>
                          <a:pt x="243987" y="8092550"/>
                          <a:pt x="0" y="810248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616C7-C940-F447-80B5-F73AB8B25A5F}"/>
              </a:ext>
            </a:extLst>
          </p:cNvPr>
          <p:cNvSpPr txBox="1"/>
          <p:nvPr/>
        </p:nvSpPr>
        <p:spPr>
          <a:xfrm>
            <a:off x="4510233" y="5555810"/>
            <a:ext cx="316835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Master </a:t>
            </a:r>
            <a:r>
              <a:rPr lang="en-GB" sz="1600" dirty="0" err="1">
                <a:latin typeface="+mn-lt"/>
              </a:rPr>
              <a:t>i</a:t>
            </a:r>
            <a:r>
              <a:rPr lang="en-GB" sz="1600" dirty="0">
                <a:latin typeface="+mn-lt"/>
              </a:rPr>
              <a:t> </a:t>
            </a:r>
            <a:r>
              <a:rPr lang="en-GB" sz="1600" dirty="0" err="1">
                <a:latin typeface="+mn-lt"/>
              </a:rPr>
              <a:t>Informatikundervisning</a:t>
            </a:r>
            <a:endParaRPr lang="en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43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Master i informatikundervisning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A8DC06A-CF0C-2945-9E69-4A9227442341}"/>
              </a:ext>
            </a:extLst>
          </p:cNvPr>
          <p:cNvSpPr txBox="1">
            <a:spLocks/>
          </p:cNvSpPr>
          <p:nvPr/>
        </p:nvSpPr>
        <p:spPr bwMode="auto">
          <a:xfrm>
            <a:off x="985839" y="1960079"/>
            <a:ext cx="7340822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>
                <a:hlinkClick r:id="rId4"/>
              </a:rPr>
              <a:t>De faglige mindstekrav</a:t>
            </a:r>
            <a:r>
              <a:rPr lang="da-DK" sz="1600" kern="0" dirty="0"/>
              <a:t> (90 eller 120 ECTS)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3-6 år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I sammenstykker selv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Alle kurser kan søges og læses</a:t>
            </a:r>
            <a:br>
              <a:rPr lang="da-DK" sz="1600" kern="0" dirty="0"/>
            </a:br>
            <a:r>
              <a:rPr lang="da-DK" sz="1600" kern="0" dirty="0"/>
              <a:t>enkeltvis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Introduktion til programmering = obligatorisk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Masterprojekt er afsluttende (men frivilligt)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26D35-8C7B-F345-9AD4-F701B3E81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1" r="2676" b="24490"/>
          <a:stretch/>
        </p:blipFill>
        <p:spPr>
          <a:xfrm>
            <a:off x="4532091" y="1628800"/>
            <a:ext cx="7340822" cy="393748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B3EDEA-356B-3D49-91DC-F63A08F9B3F3}"/>
              </a:ext>
            </a:extLst>
          </p:cNvPr>
          <p:cNvSpPr/>
          <p:nvPr/>
        </p:nvSpPr>
        <p:spPr bwMode="auto">
          <a:xfrm>
            <a:off x="5950396" y="1844824"/>
            <a:ext cx="2965989" cy="1258982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Struktur - naturvidenskabelige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A8DC06A-CF0C-2945-9E69-4A9227442341}"/>
              </a:ext>
            </a:extLst>
          </p:cNvPr>
          <p:cNvSpPr txBox="1">
            <a:spLocks/>
          </p:cNvSpPr>
          <p:nvPr/>
        </p:nvSpPr>
        <p:spPr bwMode="auto">
          <a:xfrm>
            <a:off x="985838" y="1960079"/>
            <a:ext cx="9428987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2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kern="0" dirty="0"/>
              <a:t>90 ECTS samlet, bestående af:</a:t>
            </a:r>
            <a:br>
              <a:rPr lang="da-DK" sz="1600" kern="0" dirty="0"/>
            </a:br>
            <a:r>
              <a:rPr lang="da-DK" sz="1600" kern="0" dirty="0"/>
              <a:t>60 kernestof </a:t>
            </a:r>
            <a:br>
              <a:rPr lang="da-DK" sz="1600" kern="0" dirty="0"/>
            </a:br>
            <a:r>
              <a:rPr lang="da-DK" sz="1600" kern="0" dirty="0"/>
              <a:t>+ 10-30 ECTS bredde </a:t>
            </a:r>
            <a:br>
              <a:rPr lang="da-DK" sz="1600" kern="0" dirty="0"/>
            </a:br>
            <a:r>
              <a:rPr lang="da-DK" sz="1600" kern="0" dirty="0"/>
              <a:t>+ 10-30 ECTS dybdestof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Adgangskrav på uddannelsen:</a:t>
            </a:r>
            <a:br>
              <a:rPr lang="da-DK" sz="1600" kern="0" dirty="0"/>
            </a:br>
            <a:r>
              <a:rPr lang="da-DK" sz="1600" kern="0" dirty="0"/>
              <a:t>30 ECTS fra eksisterende uddannelse/erfaring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KRAV: ‘</a:t>
            </a:r>
            <a:r>
              <a:rPr lang="da-DK" sz="1600" i="1" kern="0" dirty="0"/>
              <a:t>Videnskabsteori for informatik’ </a:t>
            </a:r>
            <a:r>
              <a:rPr lang="da-DK" sz="1600" kern="0" dirty="0"/>
              <a:t>og </a:t>
            </a:r>
            <a:r>
              <a:rPr lang="da-DK" sz="1600" i="1" kern="0" dirty="0"/>
              <a:t>‘Informatikkens fagdidaktik’</a:t>
            </a:r>
          </a:p>
          <a:p>
            <a:pPr marL="717750" lvl="1" indent="-285750"/>
            <a:r>
              <a:rPr lang="da-DK" sz="1600" kern="0" dirty="0"/>
              <a:t>Valgfag i ‘Videnskabsteori for informatik’</a:t>
            </a:r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8E22C2-AFAE-0545-9A51-71DA4B4C50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6" r="14121" b="61025"/>
          <a:stretch/>
        </p:blipFill>
        <p:spPr>
          <a:xfrm>
            <a:off x="5086300" y="2285819"/>
            <a:ext cx="6292666" cy="2286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EA6B27-FD3D-A271-C73B-C571E69318EC}"/>
              </a:ext>
            </a:extLst>
          </p:cNvPr>
          <p:cNvSpPr txBox="1"/>
          <p:nvPr/>
        </p:nvSpPr>
        <p:spPr>
          <a:xfrm>
            <a:off x="4129088" y="1843088"/>
            <a:ext cx="6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264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Struktur – alle andre fagligheder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A8DC06A-CF0C-2945-9E69-4A9227442341}"/>
              </a:ext>
            </a:extLst>
          </p:cNvPr>
          <p:cNvSpPr txBox="1">
            <a:spLocks/>
          </p:cNvSpPr>
          <p:nvPr/>
        </p:nvSpPr>
        <p:spPr bwMode="auto">
          <a:xfrm>
            <a:off x="985839" y="1960079"/>
            <a:ext cx="7340822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2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b="1" kern="0" dirty="0"/>
              <a:t>120 ECTS samlet, bestående af:</a:t>
            </a:r>
            <a:br>
              <a:rPr lang="da-DK" sz="1600" kern="0" dirty="0"/>
            </a:br>
            <a:r>
              <a:rPr lang="da-DK" sz="1600" kern="0" dirty="0"/>
              <a:t>60 kernestof </a:t>
            </a:r>
            <a:br>
              <a:rPr lang="da-DK" sz="1600" kern="0" dirty="0"/>
            </a:br>
            <a:r>
              <a:rPr lang="da-DK" sz="1600" kern="0" dirty="0"/>
              <a:t>+ 10-30 ECTS bredde </a:t>
            </a:r>
            <a:br>
              <a:rPr lang="da-DK" sz="1600" kern="0" dirty="0"/>
            </a:br>
            <a:r>
              <a:rPr lang="da-DK" sz="1600" kern="0" dirty="0"/>
              <a:t>+ 10-30 ECTS dybdestof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Adgangskrav på uddannelsen:</a:t>
            </a:r>
            <a:br>
              <a:rPr lang="da-DK" sz="1600" kern="0" dirty="0"/>
            </a:br>
            <a:r>
              <a:rPr lang="da-DK" sz="1600" kern="0" dirty="0"/>
              <a:t>30 ECTS fra eksisterende uddannelse/erfaring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Valgfri kurser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Anbefaling: </a:t>
            </a:r>
            <a:br>
              <a:rPr lang="da-DK" sz="1600" kern="0" dirty="0"/>
            </a:br>
            <a:r>
              <a:rPr lang="da-DK" sz="1600" kern="0" dirty="0"/>
              <a:t>Bredde / dybdestoffet læses EFTER kernestoffet</a:t>
            </a:r>
            <a:br>
              <a:rPr lang="da-DK" sz="1600" kern="0" dirty="0"/>
            </a:br>
            <a:r>
              <a:rPr lang="da-DK" sz="1600" kern="0" dirty="0"/>
              <a:t>Herunder</a:t>
            </a:r>
            <a:br>
              <a:rPr lang="da-DK" sz="1600" i="1" kern="0" dirty="0"/>
            </a:br>
            <a:r>
              <a:rPr lang="da-DK" sz="1600" i="1" kern="0" dirty="0"/>
              <a:t>‘Videnskabsteori for informatik’ </a:t>
            </a:r>
            <a:r>
              <a:rPr lang="da-DK" sz="1600" kern="0" dirty="0"/>
              <a:t>og </a:t>
            </a:r>
            <a:r>
              <a:rPr lang="da-DK" sz="1600" i="1" kern="0" dirty="0"/>
              <a:t>‘Informatikkens fagdidaktik’</a:t>
            </a:r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8E22C2-AFAE-0545-9A51-71DA4B4C50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6" r="14121" b="61025"/>
          <a:stretch/>
        </p:blipFill>
        <p:spPr>
          <a:xfrm>
            <a:off x="5086300" y="1660169"/>
            <a:ext cx="6292666" cy="22863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574158-BBB1-1A4A-910A-1D224C53C5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4" r="3939" b="8001"/>
          <a:stretch/>
        </p:blipFill>
        <p:spPr>
          <a:xfrm>
            <a:off x="4986005" y="4346324"/>
            <a:ext cx="7591257" cy="15361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EA6B27-FD3D-A271-C73B-C571E69318EC}"/>
              </a:ext>
            </a:extLst>
          </p:cNvPr>
          <p:cNvSpPr txBox="1"/>
          <p:nvPr/>
        </p:nvSpPr>
        <p:spPr>
          <a:xfrm>
            <a:off x="4129088" y="1843088"/>
            <a:ext cx="6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143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Næste kurser efterår 2022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Interaktionsdesign og – teknologier (5 ECTS) på 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Algoritmer og datastrukturer (5 ECTS) på 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Databaser og begrebsmodellering (5 ECTS) på AAU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5E2E4-C0B0-3149-A6BF-F6FC9CA340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13512" r="15120" b="15127"/>
          <a:stretch/>
        </p:blipFill>
        <p:spPr>
          <a:xfrm>
            <a:off x="7174532" y="1700808"/>
            <a:ext cx="4244479" cy="4379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010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Næste kurser 2023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a-DK" dirty="0"/>
              <a:t>Forår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Introduktion til programmering (10 ECTS) på 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Systemarkitektur og it-sikkerhed (5 ECTS) på SDU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Digital Design og designprocesser (5 ECTS) på SDU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Dataanalyse og </a:t>
            </a:r>
            <a:r>
              <a:rPr lang="da-DK" dirty="0" err="1"/>
              <a:t>machine</a:t>
            </a:r>
            <a:r>
              <a:rPr lang="da-DK" dirty="0"/>
              <a:t> learning (5 ECTS) på KU</a:t>
            </a:r>
          </a:p>
          <a:p>
            <a:pPr>
              <a:buNone/>
            </a:pPr>
            <a:endParaRPr lang="da-DK" i="1" dirty="0"/>
          </a:p>
          <a:p>
            <a:pPr>
              <a:buNone/>
            </a:pPr>
            <a:r>
              <a:rPr lang="da-DK" dirty="0"/>
              <a:t>Efterår:</a:t>
            </a:r>
            <a:endParaRPr lang="da-DK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Gentagelse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Masterprojekter startes 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3B0AA-5A69-764A-AE03-4A8E1851DB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0" t="40551" r="3800" b="6689"/>
          <a:stretch/>
        </p:blipFill>
        <p:spPr>
          <a:xfrm>
            <a:off x="7750596" y="1772816"/>
            <a:ext cx="3024336" cy="3618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95379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Macintosh PowerPoint</Application>
  <PresentationFormat>Custom</PresentationFormat>
  <Paragraphs>95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AU Passata Light</vt:lpstr>
      <vt:lpstr>Georgia</vt:lpstr>
      <vt:lpstr>AU Peto</vt:lpstr>
      <vt:lpstr>Wingdings 3</vt:lpstr>
      <vt:lpstr>Calibri</vt:lpstr>
      <vt:lpstr>Arial</vt:lpstr>
      <vt:lpstr>AU Passata</vt:lpstr>
      <vt:lpstr>AU 16:9</vt:lpstr>
      <vt:lpstr>Master i informatikundervisning</vt:lpstr>
      <vt:lpstr>Koordinator og vejleder</vt:lpstr>
      <vt:lpstr>Informatik</vt:lpstr>
      <vt:lpstr>Mangel på Undervisere i Informatik</vt:lpstr>
      <vt:lpstr>Master i informatikundervisning</vt:lpstr>
      <vt:lpstr>Struktur - naturvidenskabelige</vt:lpstr>
      <vt:lpstr>Struktur – alle andre fagligheder</vt:lpstr>
      <vt:lpstr>Næste kurser efterår 2022</vt:lpstr>
      <vt:lpstr>Næste kurser 2023 </vt:lpstr>
      <vt:lpstr>Andre kurser</vt:lpstr>
      <vt:lpstr>Arrangementer</vt:lpstr>
      <vt:lpstr>Find Inspiration: GRASPIT.Dk</vt:lpstr>
      <vt:lpstr>Spørgsmål?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2022-05-11T08:58:05Z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637389449162575371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5150</vt:lpwstr>
  </property>
  <property fmtid="{D5CDD505-2E9C-101B-9397-08002B2CF9AE}" pid="62" name="colorthemechange">
    <vt:lpwstr>True</vt:lpwstr>
  </property>
</Properties>
</file>